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2" r:id="rId2"/>
    <p:sldId id="260" r:id="rId3"/>
    <p:sldId id="268" r:id="rId4"/>
    <p:sldId id="274" r:id="rId5"/>
    <p:sldId id="278" r:id="rId6"/>
    <p:sldId id="277" r:id="rId7"/>
    <p:sldId id="284" r:id="rId8"/>
    <p:sldId id="280" r:id="rId9"/>
    <p:sldId id="282" r:id="rId10"/>
    <p:sldId id="275" r:id="rId11"/>
    <p:sldId id="265" r:id="rId12"/>
    <p:sldId id="279" r:id="rId13"/>
    <p:sldId id="276" r:id="rId14"/>
    <p:sldId id="2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2285" autoAdjust="0"/>
  </p:normalViewPr>
  <p:slideViewPr>
    <p:cSldViewPr snapToGrid="0">
      <p:cViewPr varScale="1">
        <p:scale>
          <a:sx n="62" d="100"/>
          <a:sy n="62" d="100"/>
        </p:scale>
        <p:origin x="14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EDC67-45CA-4858-80B2-EBE24FDEE160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72851-10C8-44F8-80E9-4F2D5BF5E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4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Flux vidéo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65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Python :</a:t>
            </a:r>
          </a:p>
          <a:p>
            <a:pPr marL="171450" indent="-171450">
              <a:buFontTx/>
              <a:buChar char="-"/>
            </a:pPr>
            <a:r>
              <a:rPr lang="fr-FR"/>
              <a:t>objets, liste &amp; np.array &amp; tuple</a:t>
            </a:r>
          </a:p>
          <a:p>
            <a:pPr marL="171450" indent="-171450">
              <a:buFontTx/>
              <a:buChar char="-"/>
            </a:pPr>
            <a:r>
              <a:rPr lang="fr-FR"/>
              <a:t>sauvegarde de données</a:t>
            </a:r>
          </a:p>
          <a:p>
            <a:pPr marL="171450" indent="-171450">
              <a:buFontTx/>
              <a:buChar char="-"/>
            </a:pPr>
            <a:r>
              <a:rPr lang="fr-FR"/>
              <a:t>affichage points</a:t>
            </a:r>
          </a:p>
          <a:p>
            <a:r>
              <a:rPr lang="fr-FR"/>
              <a:t>OpenCV : traitement d’images</a:t>
            </a:r>
          </a:p>
          <a:p>
            <a:pPr marL="171450" indent="-171450">
              <a:buFontTx/>
              <a:buChar char="-"/>
            </a:pPr>
            <a:r>
              <a:rPr lang="fr-FR"/>
              <a:t>Accéder / générer flux vidéo</a:t>
            </a:r>
          </a:p>
          <a:p>
            <a:pPr marL="171450" indent="-171450">
              <a:buFontTx/>
              <a:buChar char="-"/>
            </a:pPr>
            <a:r>
              <a:rPr lang="fr-FR"/>
              <a:t>Manipulation d’images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ARI : </a:t>
            </a:r>
            <a:r>
              <a:rPr lang="fr-FR">
                <a:effectLst/>
              </a:rPr>
              <a:t>adjusted rand index</a:t>
            </a:r>
          </a:p>
          <a:p>
            <a:r>
              <a:rPr lang="fr-FR"/>
              <a:t> --</a:t>
            </a:r>
            <a:r>
              <a:rPr lang="fr-FR">
                <a:effectLst/>
              </a:rPr>
              <a:t>&gt;</a:t>
            </a:r>
            <a:r>
              <a:rPr lang="fr-FR"/>
              <a:t> </a:t>
            </a:r>
            <a:r>
              <a:rPr lang="en-US"/>
              <a:t> chevauchement clusters</a:t>
            </a:r>
          </a:p>
          <a:p>
            <a:endParaRPr lang="en-US"/>
          </a:p>
          <a:p>
            <a:r>
              <a:rPr lang="en-US"/>
              <a:t>A refaire différemment :</a:t>
            </a:r>
          </a:p>
          <a:p>
            <a:r>
              <a:rPr lang="en-US"/>
              <a:t>- Détection signes d’abord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4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2 problématiques :</a:t>
            </a:r>
          </a:p>
          <a:p>
            <a:pPr marL="171450" indent="-171450">
              <a:buFontTx/>
              <a:buChar char="-"/>
            </a:pPr>
            <a:r>
              <a:rPr lang="fr-FR"/>
              <a:t>Isoler la main (landmarks)</a:t>
            </a:r>
          </a:p>
          <a:p>
            <a:pPr marL="171450" indent="-171450">
              <a:buFontTx/>
              <a:buChar char="-"/>
            </a:pPr>
            <a:r>
              <a:rPr lang="fr-FR"/>
              <a:t>Reconnaitre et différencier les signes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0" indent="0">
              <a:buFontTx/>
              <a:buNone/>
            </a:pPr>
            <a:r>
              <a:rPr lang="fr-FR"/>
              <a:t>15 lettres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0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lnSpc>
                <a:spcPct val="100000"/>
              </a:lnSpc>
            </a:pPr>
            <a:r>
              <a:rPr lang="fr-FR">
                <a:effectLst/>
              </a:rPr>
              <a:t>Signes non implémentés :</a:t>
            </a:r>
          </a:p>
          <a:p>
            <a:pPr rtl="0">
              <a:lnSpc>
                <a:spcPct val="100000"/>
              </a:lnSpc>
            </a:pPr>
            <a:r>
              <a:rPr lang="fr-FR">
                <a:effectLst/>
              </a:rPr>
              <a:t>- P, Z, J (mouvement)</a:t>
            </a:r>
          </a:p>
          <a:p>
            <a:pPr rtl="0">
              <a:lnSpc>
                <a:spcPct val="100000"/>
              </a:lnSpc>
            </a:pPr>
            <a:r>
              <a:rPr lang="fr-FR">
                <a:effectLst/>
              </a:rPr>
              <a:t>- M, N, S (trop similaires)</a:t>
            </a:r>
          </a:p>
          <a:p>
            <a:pPr rtl="0">
              <a:lnSpc>
                <a:spcPct val="100000"/>
              </a:lnSpc>
            </a:pPr>
            <a:r>
              <a:rPr lang="fr-FR">
                <a:effectLst/>
              </a:rPr>
              <a:t>- D, H (pas d’images)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37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3 modules principaux</a:t>
            </a:r>
          </a:p>
          <a:p>
            <a:endParaRPr lang="fr-FR"/>
          </a:p>
          <a:p>
            <a:r>
              <a:rPr lang="fr-FR"/>
              <a:t>2 branches :</a:t>
            </a:r>
          </a:p>
          <a:p>
            <a:pPr marL="171450" indent="-171450">
              <a:buFontTx/>
              <a:buChar char="-"/>
            </a:pPr>
            <a:r>
              <a:rPr lang="fr-FR"/>
              <a:t>Détection de main</a:t>
            </a:r>
          </a:p>
          <a:p>
            <a:pPr marL="171450" indent="-171450">
              <a:buFontTx/>
              <a:buChar char="-"/>
            </a:pPr>
            <a:r>
              <a:rPr lang="fr-FR"/>
              <a:t>Reconnaissance de signes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03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Couleur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/>
              <a:t>Apprentissage machine : K-means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ARI : </a:t>
            </a:r>
            <a:r>
              <a:rPr lang="fr-FR">
                <a:effectLst/>
              </a:rPr>
              <a:t>adjusted rand index</a:t>
            </a:r>
          </a:p>
          <a:p>
            <a:r>
              <a:rPr lang="fr-FR"/>
              <a:t> --</a:t>
            </a:r>
            <a:r>
              <a:rPr lang="fr-FR">
                <a:effectLst/>
              </a:rPr>
              <a:t>&gt;</a:t>
            </a:r>
            <a:r>
              <a:rPr lang="fr-FR"/>
              <a:t> </a:t>
            </a:r>
            <a:r>
              <a:rPr lang="en-US"/>
              <a:t> chevauchement clusters</a:t>
            </a:r>
          </a:p>
          <a:p>
            <a:r>
              <a:rPr lang="fr-FR"/>
              <a:t>- RGB, HSV</a:t>
            </a:r>
          </a:p>
          <a:p>
            <a:r>
              <a:rPr lang="fr-FR"/>
              <a:t>- mask</a:t>
            </a:r>
          </a:p>
          <a:p>
            <a:endParaRPr lang="fr-FR"/>
          </a:p>
          <a:p>
            <a:r>
              <a:rPr lang="fr-FR"/>
              <a:t>Forme 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>
                <a:effectLst/>
              </a:rPr>
              <a:t>blurr, dilate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fr-FR">
                <a:effectLst/>
              </a:rPr>
              <a:t>Canny (edges)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2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Etape 1 : coder HandTracker OpenCV &amp; Mediapipe</a:t>
            </a:r>
          </a:p>
          <a:p>
            <a:r>
              <a:rPr lang="fr-FR"/>
              <a:t>Détecte la main</a:t>
            </a:r>
          </a:p>
          <a:p>
            <a:endParaRPr lang="fr-FR"/>
          </a:p>
          <a:p>
            <a:r>
              <a:rPr lang="fr-FR"/>
              <a:t>Etape 2 :  sélection des images</a:t>
            </a:r>
          </a:p>
          <a:p>
            <a:r>
              <a:rPr lang="fr-FR"/>
              <a:t>Appliquer HandTracker</a:t>
            </a:r>
          </a:p>
          <a:p>
            <a:r>
              <a:rPr lang="fr-FR"/>
              <a:t>Supprimer les mains mal détectées</a:t>
            </a:r>
          </a:p>
          <a:p>
            <a:endParaRPr lang="fr-FR"/>
          </a:p>
          <a:p>
            <a:r>
              <a:rPr lang="fr-FR"/>
              <a:t>Etape 3 :</a:t>
            </a:r>
          </a:p>
          <a:p>
            <a:r>
              <a:rPr lang="en-US"/>
              <a:t>Calcul critères sur images</a:t>
            </a:r>
          </a:p>
          <a:p>
            <a:r>
              <a:rPr lang="en-US"/>
              <a:t>40 critères</a:t>
            </a:r>
          </a:p>
          <a:p>
            <a:r>
              <a:rPr lang="fr-FR"/>
              <a:t>Image = 1 point</a:t>
            </a:r>
          </a:p>
          <a:p>
            <a:r>
              <a:rPr lang="fr-FR"/>
              <a:t>En 40 dimensions</a:t>
            </a:r>
            <a:endParaRPr lang="en-US"/>
          </a:p>
          <a:p>
            <a:endParaRPr lang="fr-FR"/>
          </a:p>
          <a:p>
            <a:r>
              <a:rPr lang="fr-FR"/>
              <a:t>Etape 4 :</a:t>
            </a:r>
          </a:p>
          <a:p>
            <a:r>
              <a:rPr lang="fr-FR"/>
              <a:t>Apprentissage machine : K-means</a:t>
            </a:r>
          </a:p>
          <a:p>
            <a:r>
              <a:rPr lang="fr-FR"/>
              <a:t>--</a:t>
            </a:r>
            <a:r>
              <a:rPr lang="fr-FR">
                <a:effectLst/>
              </a:rPr>
              <a:t>&gt;</a:t>
            </a:r>
            <a:r>
              <a:rPr lang="fr-FR"/>
              <a:t> g</a:t>
            </a:r>
            <a:r>
              <a:rPr lang="en-US"/>
              <a:t>énère données</a:t>
            </a:r>
          </a:p>
          <a:p>
            <a:r>
              <a:rPr lang="en-US"/>
              <a:t>(1 centre de cluster / signe,</a:t>
            </a:r>
          </a:p>
          <a:p>
            <a:r>
              <a:rPr lang="en-US"/>
              <a:t>statistiques…)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77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1. HandTracker :</a:t>
            </a:r>
          </a:p>
          <a:p>
            <a:r>
              <a:rPr lang="fr-FR"/>
              <a:t>détection main</a:t>
            </a:r>
          </a:p>
          <a:p>
            <a:r>
              <a:rPr lang="fr-FR"/>
              <a:t>Sur flux vidéo</a:t>
            </a:r>
          </a:p>
          <a:p>
            <a:endParaRPr lang="fr-FR"/>
          </a:p>
          <a:p>
            <a:r>
              <a:rPr lang="fr-FR"/>
              <a:t>2. Pour determiner si l’image a la camera est un signe on utilise les donnees generees precedemment pour caclculer la distance entre le centre des clusters et le point correspondant a l’image</a:t>
            </a:r>
          </a:p>
          <a:p>
            <a:endParaRPr lang="fr-FR"/>
          </a:p>
          <a:p>
            <a:r>
              <a:rPr lang="fr-FR"/>
              <a:t>Si assez proche</a:t>
            </a:r>
          </a:p>
          <a:p>
            <a:r>
              <a:rPr lang="fr-FR"/>
              <a:t> --</a:t>
            </a:r>
            <a:r>
              <a:rPr lang="fr-FR">
                <a:effectLst/>
              </a:rPr>
              <a:t>&gt;</a:t>
            </a:r>
            <a:r>
              <a:rPr lang="fr-FR"/>
              <a:t> signe LSF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11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Algo sachant qu’on sait détecter main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Redimensionnement (StandardScaler)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       --</a:t>
            </a:r>
            <a:r>
              <a:rPr lang="fr-FR">
                <a:effectLst/>
              </a:rPr>
              <a:t>&gt;</a:t>
            </a:r>
            <a:r>
              <a:rPr lang="fr-FR"/>
              <a:t> taille de la main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Dist --</a:t>
            </a:r>
            <a:r>
              <a:rPr lang="fr-FR">
                <a:effectLst/>
              </a:rPr>
              <a:t>&gt;</a:t>
            </a:r>
            <a:r>
              <a:rPr lang="fr-FR"/>
              <a:t> rotation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Δxy --</a:t>
            </a:r>
            <a:r>
              <a:rPr lang="fr-FR">
                <a:effectLst/>
              </a:rPr>
              <a:t>&gt; </a:t>
            </a:r>
            <a:r>
              <a:rPr lang="fr-FR" sz="12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orientation + positions relatives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Statistiques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Sauvegarde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52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Flux vidéo</a:t>
            </a:r>
          </a:p>
          <a:p>
            <a:r>
              <a:rPr lang="fr-FR"/>
              <a:t>Détection de main</a:t>
            </a:r>
          </a:p>
          <a:p>
            <a:r>
              <a:rPr lang="fr-FR"/>
              <a:t>Redimenssionnement</a:t>
            </a:r>
          </a:p>
          <a:p>
            <a:r>
              <a:rPr lang="fr-FR"/>
              <a:t>Calcul des critères</a:t>
            </a:r>
          </a:p>
          <a:p>
            <a:r>
              <a:rPr lang="fr-FR"/>
              <a:t>Distance aux clusters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28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C7A3-D0DB-420D-B377-B5B278D90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746CB-021D-440D-AEB0-71C047A8B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DC24-9804-4B90-86CC-F8258A202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ADE25-4E02-48E0-AFE9-3411F74CA5F8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74514-5BDF-454F-940E-350B0D9B9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EFD74-E197-4119-A880-411FE1D62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59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30621-403A-4012-BA12-279FC7C6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08717-EBDA-44A4-81CD-A94CDF5C4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8E1F5-3B28-45FC-8087-08AFF228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51BF7-E373-4518-8D94-9650E5D29367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1416E-EF2E-4AB8-97D8-8E0F2BD0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67E7-7E64-4357-8B98-FD2D79F8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48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5BA447-EC0C-4824-97AF-D38DCB9975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AE7CF-85C0-4135-B2E4-918D529F5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AD543-246B-4893-9639-4255A9B2E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F096-A5D6-4336-ADD9-730F0CCDF58D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F0B72-E699-48D9-AFB2-2FACC873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CAF8-1B09-4E78-AB23-A82FA687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64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FF132-BCFA-4F10-8072-488DE2D2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37CD8-2B79-4415-ABA7-50CBA3364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9B4DE-91B8-4483-9994-DA97397A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D573B-62FE-4A9E-A4F2-BE09300D6C96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2FEB-E0F3-4B7D-8ACD-817169DC0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253C6-513D-4E0B-ABCB-49FAEF2D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91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16989-1EA7-4C9C-8F29-A20FDC895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B90AA-68D0-4801-BEB8-C7CC4C42F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A202A-B5D1-4A7A-9F0D-773FC1205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B390-2396-4BEF-BE00-6EE6D2496BF2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75D3-D699-4A95-933C-EAF3E9ABB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BC114-4C54-4A29-B741-C5DABE61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9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9621-A362-4A80-8590-876B0C6F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A34F0-9393-49CE-921D-FE5C32E95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D66A3-6B8C-4F03-BC92-9826D37D4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0A9D2-9F83-4FDE-B58B-46137212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1B17C-F66C-4177-A3BA-56A80682F604}" type="datetime1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36368-C020-4084-BBD8-C287511D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935E8-9A85-4CEF-8066-0032BE9F2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41DA5-CDE2-48C2-83DE-2B2D676DB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8EB83-B2D7-47E0-BF18-E189581E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61ECF-8253-4E20-9B06-B55166B05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327F1-0A47-4358-9AD4-C58FEBD57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9933E6-4DFE-4DF9-ADD1-9253B8D078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A57C89-0B20-4E83-8B7D-681CF9C24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82F9E-F235-4D8E-808E-21744C9BCFEA}" type="datetime1">
              <a:rPr lang="en-US" smtClean="0"/>
              <a:t>5/11/2022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2ACEA-9639-418A-A4E9-3FA4DDF8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5630EA-8412-4BF1-BA8B-BC827F7D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53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CEED-F613-4C6A-89CA-496AF4D8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4CC7E-0880-4773-A285-1F3A8E07D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8557-D81E-4332-ACAB-F320FB2F6284}" type="datetime1">
              <a:rPr lang="en-US" smtClean="0"/>
              <a:t>5/11/2022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47D35-D5FB-4D80-A0E9-465E289B3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2CD29D-D2B5-45D2-AAE7-8F26B1D1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68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17C9C-80CD-43C5-84D0-320815020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2948F-F3C5-4603-8BED-1D1D42850CE0}" type="datetime1">
              <a:rPr lang="en-US" smtClean="0"/>
              <a:t>5/11/2022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54B13-AF40-4C09-87CE-9E9BFC0A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3D2D3-E88C-40C7-BF03-8830FC40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33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4057-F847-4E8B-AA5B-F82FB3C48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F72F9-3801-4832-A388-891344E98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90136-D3AA-404C-B4AC-7443073F1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0F2D2-D0AD-40E9-B931-9FA12DA7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01129-2DB7-473B-95AB-1BB5125E5305}" type="datetime1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6FFB0-8C03-4DAB-9E2B-ADECBA55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D3C5D-7D08-4FFB-A256-8FECFDC3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6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BAE8-21D9-41D9-A850-C04313CB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5BBCA-473E-4DA4-BD5C-D7DAB9EA3D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4567E-CC8D-42EF-BC12-F08A03C76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F41AD-4F0B-4523-9C66-0A6ECF7D1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189D5-F076-46D6-8768-312AB5BE8EAB}" type="datetime1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E7708-BD8E-486C-8AFD-FCA1BD963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58A06-FA87-454A-B3F7-E86CFDCE7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6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2119E9-D2D0-4698-AFDE-A0F3A4615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2E1C9-3D3D-4740-94A8-896FE79EC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73C59-3084-445A-8787-0F3974086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894F6-DAB0-483A-84FA-A27AC1C331C7}" type="datetime1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FA87-4D1F-44DD-B487-03798D25D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A3143-75B8-4928-9DC8-48234A4B8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8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88" y="2129021"/>
            <a:ext cx="6909971" cy="1884655"/>
          </a:xfrm>
        </p:spPr>
        <p:txBody>
          <a:bodyPr>
            <a:normAutofit fontScale="90000"/>
          </a:bodyPr>
          <a:lstStyle/>
          <a:p>
            <a:pPr algn="ctr"/>
            <a:r>
              <a:rPr lang="fr-FR"/>
              <a:t>RECONNAISSANCE DE LA LANGUE DES SIGNES FRANÇAISE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45036F-96FB-49DE-B833-96513867CA59}"/>
              </a:ext>
            </a:extLst>
          </p:cNvPr>
          <p:cNvSpPr txBox="1"/>
          <p:nvPr/>
        </p:nvSpPr>
        <p:spPr>
          <a:xfrm>
            <a:off x="280015" y="5146634"/>
            <a:ext cx="367692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/>
              <a:t>Nesrine BEY &amp; Clément GRESH</a:t>
            </a:r>
          </a:p>
          <a:p>
            <a:pPr>
              <a:lnSpc>
                <a:spcPct val="150000"/>
              </a:lnSpc>
            </a:pPr>
            <a:r>
              <a:rPr lang="fr-FR"/>
              <a:t>Projet Long : Python &amp; OpenCV</a:t>
            </a:r>
          </a:p>
          <a:p>
            <a:pPr>
              <a:lnSpc>
                <a:spcPct val="150000"/>
              </a:lnSpc>
            </a:pPr>
            <a:r>
              <a:rPr lang="fr-FR"/>
              <a:t>M1 IMPAIRS</a:t>
            </a:r>
          </a:p>
          <a:p>
            <a:pPr>
              <a:lnSpc>
                <a:spcPct val="150000"/>
              </a:lnSpc>
            </a:pPr>
            <a:r>
              <a:rPr lang="fr-FR"/>
              <a:t>2021-2022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79E7D-F3F1-D0ED-4321-66BBBA3E1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5" y="0"/>
            <a:ext cx="4939036" cy="685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44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4769" y="485989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CONCLUSION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10</a:t>
            </a:fld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856CE-1E20-41A7-A73D-DF64B9A543B5}"/>
              </a:ext>
            </a:extLst>
          </p:cNvPr>
          <p:cNvSpPr txBox="1"/>
          <p:nvPr/>
        </p:nvSpPr>
        <p:spPr>
          <a:xfrm>
            <a:off x="7580696" y="2361492"/>
            <a:ext cx="46113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/>
              <a:t>Compétences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Python &amp; OpenCV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Algo. K-means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Travail en groupe : branches Git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C4B2AA-B1DA-6CBE-1AD5-BBDA224F9D86}"/>
              </a:ext>
            </a:extLst>
          </p:cNvPr>
          <p:cNvSpPr txBox="1"/>
          <p:nvPr/>
        </p:nvSpPr>
        <p:spPr>
          <a:xfrm>
            <a:off x="7580696" y="4394066"/>
            <a:ext cx="3174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/>
              <a:t>v2.0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Couleurs &amp; ARI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Mouvement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91B0ED-C387-0196-B1B9-DB91BFFE9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036"/>
            <a:ext cx="7455316" cy="410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47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2F75CD4-32EF-8D75-16CA-0785DE58A4E6}"/>
              </a:ext>
            </a:extLst>
          </p:cNvPr>
          <p:cNvSpPr/>
          <p:nvPr/>
        </p:nvSpPr>
        <p:spPr>
          <a:xfrm>
            <a:off x="527645" y="1966631"/>
            <a:ext cx="2481885" cy="4611722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AF831D-7A88-0758-805C-BEB6C7CADF56}"/>
              </a:ext>
            </a:extLst>
          </p:cNvPr>
          <p:cNvSpPr/>
          <p:nvPr/>
        </p:nvSpPr>
        <p:spPr>
          <a:xfrm>
            <a:off x="527645" y="2971393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Détection Main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954CDA-4BAC-B2EF-F771-B5880F691DB5}"/>
              </a:ext>
            </a:extLst>
          </p:cNvPr>
          <p:cNvSpPr txBox="1"/>
          <p:nvPr/>
        </p:nvSpPr>
        <p:spPr>
          <a:xfrm>
            <a:off x="798683" y="3740962"/>
            <a:ext cx="198002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6DE29EB-033A-4AB0-5FB5-28F6033DFC4C}"/>
              </a:ext>
            </a:extLst>
          </p:cNvPr>
          <p:cNvSpPr txBox="1"/>
          <p:nvPr/>
        </p:nvSpPr>
        <p:spPr>
          <a:xfrm>
            <a:off x="798684" y="4286274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Critères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04B04F-F64B-29E8-905E-F5BA1571A7B4}"/>
              </a:ext>
            </a:extLst>
          </p:cNvPr>
          <p:cNvSpPr txBox="1"/>
          <p:nvPr/>
        </p:nvSpPr>
        <p:spPr>
          <a:xfrm>
            <a:off x="798683" y="4801855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Algo. K-means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F6F5C6-C194-42F1-011A-24D5CC42550E}"/>
              </a:ext>
            </a:extLst>
          </p:cNvPr>
          <p:cNvSpPr txBox="1"/>
          <p:nvPr/>
        </p:nvSpPr>
        <p:spPr>
          <a:xfrm>
            <a:off x="798683" y="5395631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ECD8A3-FA41-10F5-7250-8BA069A36C9E}"/>
              </a:ext>
            </a:extLst>
          </p:cNvPr>
          <p:cNvSpPr txBox="1"/>
          <p:nvPr/>
        </p:nvSpPr>
        <p:spPr>
          <a:xfrm>
            <a:off x="798683" y="5989407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0645DACB-1265-8A06-957E-AB2A181DB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Algorithme des k-means</a:t>
            </a:r>
            <a:endParaRPr lang="en-US" b="1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1821961-48E2-6C3E-EF28-E79A4FB753FF}"/>
              </a:ext>
            </a:extLst>
          </p:cNvPr>
          <p:cNvSpPr/>
          <p:nvPr/>
        </p:nvSpPr>
        <p:spPr>
          <a:xfrm>
            <a:off x="527645" y="2157491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Sélection Images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69514-F5E0-21D6-6D2A-21C7F01F95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56"/>
          <a:stretch/>
        </p:blipFill>
        <p:spPr>
          <a:xfrm>
            <a:off x="4915128" y="2375890"/>
            <a:ext cx="2927726" cy="3371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628E3C-F76B-D82D-97C5-7A43FECC9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227" y="2375890"/>
            <a:ext cx="2810349" cy="337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6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3" grpId="1" animBg="1"/>
      <p:bldP spid="30" grpId="0"/>
      <p:bldP spid="31" grpId="0"/>
      <p:bldP spid="32" grpId="0"/>
      <p:bldP spid="34" grpId="0"/>
      <p:bldP spid="35" grpId="0"/>
      <p:bldP spid="37" grpId="0" animBg="1"/>
      <p:bldP spid="3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B79009-49EA-4821-7A19-B9FA3461A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011" y="4473910"/>
            <a:ext cx="2114308" cy="1791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Algorithme des k-means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12</a:t>
            </a:fld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856CE-1E20-41A7-A73D-DF64B9A543B5}"/>
              </a:ext>
            </a:extLst>
          </p:cNvPr>
          <p:cNvSpPr txBox="1"/>
          <p:nvPr/>
        </p:nvSpPr>
        <p:spPr>
          <a:xfrm>
            <a:off x="109987" y="1363978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Modèle :</a:t>
            </a:r>
          </a:p>
          <a:p>
            <a:r>
              <a:rPr lang="fr-FR" sz="2400"/>
              <a:t>Sélection d’images : 15 lettres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109987" y="3025867"/>
            <a:ext cx="5986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Critères : 1 image = (1 point --</a:t>
            </a:r>
            <a:r>
              <a:rPr lang="fr-FR" sz="2400">
                <a:effectLst/>
              </a:rPr>
              <a:t>&gt; n dimensions)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7F7BF-442B-78BF-8369-07B9C5D10144}"/>
              </a:ext>
            </a:extLst>
          </p:cNvPr>
          <p:cNvSpPr txBox="1"/>
          <p:nvPr/>
        </p:nvSpPr>
        <p:spPr>
          <a:xfrm>
            <a:off x="109987" y="3622650"/>
            <a:ext cx="50492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Algo. k-means : 15 clusters</a:t>
            </a:r>
          </a:p>
          <a:p>
            <a:r>
              <a:rPr lang="fr-FR" sz="2400"/>
              <a:t>Statistiques </a:t>
            </a:r>
          </a:p>
          <a:p>
            <a:r>
              <a:rPr lang="fr-FR" sz="2400"/>
              <a:t>Sauvegarde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88D09-FED5-B1DC-2681-22F5AF9B3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270" y="4439262"/>
            <a:ext cx="1950011" cy="179190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83F01-939B-6F7F-4F75-6A7C3362AA1B}"/>
              </a:ext>
            </a:extLst>
          </p:cNvPr>
          <p:cNvCxnSpPr/>
          <p:nvPr/>
        </p:nvCxnSpPr>
        <p:spPr>
          <a:xfrm flipV="1">
            <a:off x="7705072" y="4740677"/>
            <a:ext cx="0" cy="594536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89B43-8285-D26E-AC87-7FE8ABBDCBAD}"/>
              </a:ext>
            </a:extLst>
          </p:cNvPr>
          <p:cNvCxnSpPr>
            <a:cxnSpLocks/>
          </p:cNvCxnSpPr>
          <p:nvPr/>
        </p:nvCxnSpPr>
        <p:spPr>
          <a:xfrm>
            <a:off x="7705072" y="4740677"/>
            <a:ext cx="364725" cy="0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112BCE-9639-093C-9E64-5C5E5179CC45}"/>
              </a:ext>
            </a:extLst>
          </p:cNvPr>
          <p:cNvSpPr txBox="1"/>
          <p:nvPr/>
        </p:nvSpPr>
        <p:spPr>
          <a:xfrm>
            <a:off x="7665494" y="4465895"/>
            <a:ext cx="399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</a:t>
            </a:r>
            <a:r>
              <a:rPr lang="en-US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x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97121F-D268-B334-4AC8-0E653687AEEF}"/>
              </a:ext>
            </a:extLst>
          </p:cNvPr>
          <p:cNvSpPr txBox="1"/>
          <p:nvPr/>
        </p:nvSpPr>
        <p:spPr>
          <a:xfrm>
            <a:off x="7354816" y="4900554"/>
            <a:ext cx="399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Δy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961CE8-7404-1149-6ADE-B68436C0B81F}"/>
              </a:ext>
            </a:extLst>
          </p:cNvPr>
          <p:cNvSpPr txBox="1"/>
          <p:nvPr/>
        </p:nvSpPr>
        <p:spPr>
          <a:xfrm>
            <a:off x="4991032" y="4695765"/>
            <a:ext cx="623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dist.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7227CD-6F91-2F9D-5887-11B15A93D96F}"/>
              </a:ext>
            </a:extLst>
          </p:cNvPr>
          <p:cNvSpPr txBox="1"/>
          <p:nvPr/>
        </p:nvSpPr>
        <p:spPr>
          <a:xfrm>
            <a:off x="109987" y="2194975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Détection de main</a:t>
            </a:r>
          </a:p>
          <a:p>
            <a:r>
              <a:rPr lang="fr-FR" sz="2400"/>
              <a:t>Redimensionnement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2EB2DE-D0E3-EFCC-2824-AA537574262E}"/>
              </a:ext>
            </a:extLst>
          </p:cNvPr>
          <p:cNvSpPr txBox="1"/>
          <p:nvPr/>
        </p:nvSpPr>
        <p:spPr>
          <a:xfrm>
            <a:off x="7314649" y="1363977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Application :</a:t>
            </a:r>
          </a:p>
          <a:p>
            <a:r>
              <a:rPr lang="fr-FR" sz="2400"/>
              <a:t>Flux vidéo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7290C6-20B1-47F8-C21C-3398877D53FA}"/>
              </a:ext>
            </a:extLst>
          </p:cNvPr>
          <p:cNvSpPr txBox="1"/>
          <p:nvPr/>
        </p:nvSpPr>
        <p:spPr>
          <a:xfrm>
            <a:off x="7314650" y="3622650"/>
            <a:ext cx="412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Distance aux clusters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59B98C9-91EA-8686-C190-1BA9AFBAF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008" y="4376692"/>
            <a:ext cx="2181652" cy="197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45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13</a:t>
            </a:fld>
            <a:endParaRPr lang="en-US" sz="1400" b="1"/>
          </a:p>
        </p:txBody>
      </p: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272FA278-909B-436D-87C0-F190D45BE967}"/>
              </a:ext>
            </a:extLst>
          </p:cNvPr>
          <p:cNvCxnSpPr>
            <a:cxnSpLocks/>
            <a:stCxn id="56" idx="3"/>
            <a:endCxn id="70" idx="1"/>
          </p:cNvCxnSpPr>
          <p:nvPr/>
        </p:nvCxnSpPr>
        <p:spPr>
          <a:xfrm>
            <a:off x="4389259" y="2892327"/>
            <a:ext cx="3877230" cy="1759953"/>
          </a:xfrm>
          <a:prstGeom prst="bentConnector3">
            <a:avLst>
              <a:gd name="adj1" fmla="val 13136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F4CBA6B1-880B-4F87-9EB4-4F27E15B2D91}"/>
              </a:ext>
            </a:extLst>
          </p:cNvPr>
          <p:cNvSpPr/>
          <p:nvPr/>
        </p:nvSpPr>
        <p:spPr>
          <a:xfrm>
            <a:off x="2251220" y="2594925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8266489" y="4354878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7989064" y="2592801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345743" y="259280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988695B5-BCCE-4D29-A317-96B5D4A9309B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flipH="1" flipV="1">
            <a:off x="6928928" y="2890202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48B3BC7-F2AA-A560-3997-CEC0830FA43D}"/>
              </a:ext>
            </a:extLst>
          </p:cNvPr>
          <p:cNvCxnSpPr>
            <a:cxnSpLocks/>
            <a:stCxn id="56" idx="3"/>
            <a:endCxn id="72" idx="1"/>
          </p:cNvCxnSpPr>
          <p:nvPr/>
        </p:nvCxnSpPr>
        <p:spPr>
          <a:xfrm flipV="1">
            <a:off x="4389259" y="2890202"/>
            <a:ext cx="956484" cy="21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9725632" y="3464659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127094" y="2890203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8" t="12255" r="18633" b="5923"/>
          <a:stretch/>
        </p:blipFill>
        <p:spPr>
          <a:xfrm>
            <a:off x="2528654" y="3944940"/>
            <a:ext cx="1530787" cy="201376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C4F38E3-9C89-AB14-A3DF-7193BBE0F9DA}"/>
              </a:ext>
            </a:extLst>
          </p:cNvPr>
          <p:cNvSpPr/>
          <p:nvPr/>
        </p:nvSpPr>
        <p:spPr>
          <a:xfrm>
            <a:off x="5180848" y="2272689"/>
            <a:ext cx="6475509" cy="28857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0C0D3D2-0F40-0DEF-377B-311D720C8644}"/>
              </a:ext>
            </a:extLst>
          </p:cNvPr>
          <p:cNvSpPr/>
          <p:nvPr/>
        </p:nvSpPr>
        <p:spPr>
          <a:xfrm>
            <a:off x="2121760" y="2459125"/>
            <a:ext cx="8025413" cy="2885749"/>
          </a:xfrm>
          <a:custGeom>
            <a:avLst/>
            <a:gdLst>
              <a:gd name="connsiteX0" fmla="*/ 0 w 8025413"/>
              <a:gd name="connsiteY0" fmla="*/ 0 h 3994952"/>
              <a:gd name="connsiteX1" fmla="*/ 5149048 w 8025413"/>
              <a:gd name="connsiteY1" fmla="*/ 8878 h 3994952"/>
              <a:gd name="connsiteX2" fmla="*/ 5149048 w 8025413"/>
              <a:gd name="connsiteY2" fmla="*/ 2343705 h 3994952"/>
              <a:gd name="connsiteX3" fmla="*/ 8016536 w 8025413"/>
              <a:gd name="connsiteY3" fmla="*/ 2334828 h 3994952"/>
              <a:gd name="connsiteX4" fmla="*/ 8025413 w 8025413"/>
              <a:gd name="connsiteY4" fmla="*/ 3994952 h 3994952"/>
              <a:gd name="connsiteX5" fmla="*/ 2388093 w 8025413"/>
              <a:gd name="connsiteY5" fmla="*/ 3986074 h 3994952"/>
              <a:gd name="connsiteX6" fmla="*/ 2405848 w 8025413"/>
              <a:gd name="connsiteY6" fmla="*/ 1278385 h 3994952"/>
              <a:gd name="connsiteX7" fmla="*/ 0 w 8025413"/>
              <a:gd name="connsiteY7" fmla="*/ 1269507 h 3994952"/>
              <a:gd name="connsiteX8" fmla="*/ 0 w 8025413"/>
              <a:gd name="connsiteY8" fmla="*/ 0 h 3994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25413" h="3994952">
                <a:moveTo>
                  <a:pt x="0" y="0"/>
                </a:moveTo>
                <a:lnTo>
                  <a:pt x="5149048" y="8878"/>
                </a:lnTo>
                <a:lnTo>
                  <a:pt x="5149048" y="2343705"/>
                </a:lnTo>
                <a:lnTo>
                  <a:pt x="8016536" y="2334828"/>
                </a:lnTo>
                <a:lnTo>
                  <a:pt x="8025413" y="3994952"/>
                </a:lnTo>
                <a:lnTo>
                  <a:pt x="2388093" y="3986074"/>
                </a:lnTo>
                <a:lnTo>
                  <a:pt x="2405848" y="1278385"/>
                </a:lnTo>
                <a:lnTo>
                  <a:pt x="0" y="1269507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294048" y="3373515"/>
            <a:ext cx="0" cy="57142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251221" y="2592800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4996043" y="136912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7791172" y="1345296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9768068" y="584991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9929202" y="1179795"/>
            <a:ext cx="654733" cy="462903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3965DABA-6480-978C-98B2-DB735A6F2868}"/>
              </a:ext>
            </a:extLst>
          </p:cNvPr>
          <p:cNvSpPr/>
          <p:nvPr/>
        </p:nvSpPr>
        <p:spPr>
          <a:xfrm>
            <a:off x="4709768" y="348007"/>
            <a:ext cx="6932817" cy="188917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2"/>
            <a:endCxn id="70" idx="0"/>
          </p:cNvCxnSpPr>
          <p:nvPr/>
        </p:nvCxnSpPr>
        <p:spPr>
          <a:xfrm>
            <a:off x="9058079" y="3187605"/>
            <a:ext cx="3" cy="116727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8656612" y="5167316"/>
            <a:ext cx="1" cy="431077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587593" y="5598393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709768" y="374709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5180848" y="4795793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4466335" y="5023563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815719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14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8" t="12255" r="18633" b="5923"/>
          <a:stretch/>
        </p:blipFill>
        <p:spPr>
          <a:xfrm>
            <a:off x="2344677" y="4629348"/>
            <a:ext cx="1530787" cy="2013763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110071" y="4057923"/>
            <a:ext cx="0" cy="57142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9029481" y="5236144"/>
            <a:ext cx="0" cy="3430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960461" y="5579210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963231" y="1168338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9992905" y="4912841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1858960" y="2704555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FE049D1-8177-B3D4-9C0D-9D147CC0C9BE}"/>
              </a:ext>
            </a:extLst>
          </p:cNvPr>
          <p:cNvSpPr/>
          <p:nvPr/>
        </p:nvSpPr>
        <p:spPr>
          <a:xfrm>
            <a:off x="5156355" y="2964447"/>
            <a:ext cx="6932817" cy="23009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C06297D-B579-8C37-766B-4BB1FD83F9F3}"/>
              </a:ext>
            </a:extLst>
          </p:cNvPr>
          <p:cNvSpPr/>
          <p:nvPr/>
        </p:nvSpPr>
        <p:spPr>
          <a:xfrm>
            <a:off x="4980373" y="1140611"/>
            <a:ext cx="7102136" cy="2818834"/>
          </a:xfrm>
          <a:custGeom>
            <a:avLst/>
            <a:gdLst>
              <a:gd name="connsiteX0" fmla="*/ 17755 w 7102136"/>
              <a:gd name="connsiteY0" fmla="*/ 2929631 h 2929631"/>
              <a:gd name="connsiteX1" fmla="*/ 2858610 w 7102136"/>
              <a:gd name="connsiteY1" fmla="*/ 2929631 h 2929631"/>
              <a:gd name="connsiteX2" fmla="*/ 2840854 w 7102136"/>
              <a:gd name="connsiteY2" fmla="*/ 1846555 h 2929631"/>
              <a:gd name="connsiteX3" fmla="*/ 7102136 w 7102136"/>
              <a:gd name="connsiteY3" fmla="*/ 1864310 h 2929631"/>
              <a:gd name="connsiteX4" fmla="*/ 7102136 w 7102136"/>
              <a:gd name="connsiteY4" fmla="*/ 0 h 2929631"/>
              <a:gd name="connsiteX5" fmla="*/ 0 w 7102136"/>
              <a:gd name="connsiteY5" fmla="*/ 26633 h 2929631"/>
              <a:gd name="connsiteX6" fmla="*/ 17755 w 7102136"/>
              <a:gd name="connsiteY6" fmla="*/ 2929631 h 292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2136" h="2929631">
                <a:moveTo>
                  <a:pt x="17755" y="2929631"/>
                </a:moveTo>
                <a:lnTo>
                  <a:pt x="2858610" y="2929631"/>
                </a:lnTo>
                <a:lnTo>
                  <a:pt x="2840854" y="1846555"/>
                </a:lnTo>
                <a:lnTo>
                  <a:pt x="7102136" y="1864310"/>
                </a:lnTo>
                <a:lnTo>
                  <a:pt x="7102136" y="0"/>
                </a:lnTo>
                <a:lnTo>
                  <a:pt x="0" y="26633"/>
                </a:lnTo>
                <a:lnTo>
                  <a:pt x="17755" y="2929631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769BBD6-CEB1-82AA-06B2-ACFA4E729AB6}"/>
              </a:ext>
            </a:extLst>
          </p:cNvPr>
          <p:cNvSpPr/>
          <p:nvPr/>
        </p:nvSpPr>
        <p:spPr>
          <a:xfrm>
            <a:off x="7282205" y="275038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colors.pickle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9166EEA-365E-34E6-CF41-58BFC621E3E4}"/>
              </a:ext>
            </a:extLst>
          </p:cNvPr>
          <p:cNvCxnSpPr>
            <a:cxnSpLocks/>
            <a:endCxn id="69" idx="2"/>
          </p:cNvCxnSpPr>
          <p:nvPr/>
        </p:nvCxnSpPr>
        <p:spPr>
          <a:xfrm flipV="1">
            <a:off x="8351224" y="869842"/>
            <a:ext cx="1" cy="28443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3EE39FA-3D7A-03D1-77B4-6431F6FDAC28}"/>
              </a:ext>
            </a:extLst>
          </p:cNvPr>
          <p:cNvSpPr/>
          <p:nvPr/>
        </p:nvSpPr>
        <p:spPr>
          <a:xfrm>
            <a:off x="1908699" y="3027288"/>
            <a:ext cx="5539666" cy="2148396"/>
          </a:xfrm>
          <a:custGeom>
            <a:avLst/>
            <a:gdLst>
              <a:gd name="connsiteX0" fmla="*/ 0 w 5539666"/>
              <a:gd name="connsiteY0" fmla="*/ 0 h 2148396"/>
              <a:gd name="connsiteX1" fmla="*/ 8878 w 5539666"/>
              <a:gd name="connsiteY1" fmla="*/ 1038688 h 2148396"/>
              <a:gd name="connsiteX2" fmla="*/ 2610035 w 5539666"/>
              <a:gd name="connsiteY2" fmla="*/ 1038688 h 2148396"/>
              <a:gd name="connsiteX3" fmla="*/ 2618913 w 5539666"/>
              <a:gd name="connsiteY3" fmla="*/ 2139519 h 2148396"/>
              <a:gd name="connsiteX4" fmla="*/ 5539666 w 5539666"/>
              <a:gd name="connsiteY4" fmla="*/ 2148396 h 2148396"/>
              <a:gd name="connsiteX5" fmla="*/ 5521911 w 5539666"/>
              <a:gd name="connsiteY5" fmla="*/ 26633 h 2148396"/>
              <a:gd name="connsiteX6" fmla="*/ 0 w 5539666"/>
              <a:gd name="connsiteY6" fmla="*/ 0 h 214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9666" h="2148396">
                <a:moveTo>
                  <a:pt x="0" y="0"/>
                </a:moveTo>
                <a:cubicBezTo>
                  <a:pt x="2959" y="346229"/>
                  <a:pt x="5919" y="692459"/>
                  <a:pt x="8878" y="1038688"/>
                </a:cubicBezTo>
                <a:lnTo>
                  <a:pt x="2610035" y="1038688"/>
                </a:lnTo>
                <a:cubicBezTo>
                  <a:pt x="2612994" y="1405632"/>
                  <a:pt x="2615954" y="1772575"/>
                  <a:pt x="2618913" y="2139519"/>
                </a:cubicBezTo>
                <a:lnTo>
                  <a:pt x="5539666" y="2148396"/>
                </a:lnTo>
                <a:lnTo>
                  <a:pt x="5521911" y="26633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AD6C201-64D5-D30B-B0A4-A2793ECC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33457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7ED6-0D55-412A-B5A2-7B408789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4197" y="855009"/>
            <a:ext cx="4887897" cy="620296"/>
          </a:xfrm>
        </p:spPr>
        <p:txBody>
          <a:bodyPr>
            <a:normAutofit/>
          </a:bodyPr>
          <a:lstStyle/>
          <a:p>
            <a:pPr algn="ctr"/>
            <a:r>
              <a:rPr lang="fr-FR" sz="3600" b="1"/>
              <a:t>PROBLEMATIQUES</a:t>
            </a:r>
            <a:endParaRPr lang="en-US" sz="3600" b="1"/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7E5133D3-2497-4593-A85A-F0CE33FE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8293" y="6455182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b="1" smtClean="0"/>
              <a:t>2</a:t>
            </a:fld>
            <a:endParaRPr lang="en-US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F3096-D38A-3DF5-9C14-CD7EC8338B93}"/>
              </a:ext>
            </a:extLst>
          </p:cNvPr>
          <p:cNvSpPr txBox="1"/>
          <p:nvPr/>
        </p:nvSpPr>
        <p:spPr>
          <a:xfrm>
            <a:off x="6232137" y="2280458"/>
            <a:ext cx="4536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Identifier une main sur un flux vidéo</a:t>
            </a:r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Reconnaitre un signe de la LSF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39FDD4-C5DF-DCEB-FC63-913722C9B46D}"/>
              </a:ext>
            </a:extLst>
          </p:cNvPr>
          <p:cNvSpPr txBox="1"/>
          <p:nvPr/>
        </p:nvSpPr>
        <p:spPr>
          <a:xfrm>
            <a:off x="6232137" y="4190267"/>
            <a:ext cx="44299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/>
              <a:t>Signes implémentés :</a:t>
            </a:r>
          </a:p>
          <a:p>
            <a:r>
              <a:rPr lang="fr-FR" sz="1800" b="0" i="0">
                <a:effectLst/>
                <a:latin typeface="Calibri, sans-serif"/>
              </a:rPr>
              <a:t>     A, B, C, E, F, G, I, K, L, O, R, U, V, W, Y</a:t>
            </a:r>
          </a:p>
          <a:p>
            <a:endParaRPr lang="fr-FR">
              <a:latin typeface="Calibri, sans-serif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b="0" i="0">
                <a:effectLst/>
              </a:rPr>
              <a:t>Signe non reconnu : 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7DFFC1-F3C8-49F0-AE28-24814588E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22" y="178138"/>
            <a:ext cx="3971331" cy="31790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50D04D-299A-0828-8B70-975B73A55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523" y="3566099"/>
            <a:ext cx="3956477" cy="317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91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843C150-A507-87ED-D70B-944F9B62C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2" y="1207131"/>
            <a:ext cx="1252191" cy="16423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0C3212-0A7D-6869-AC6C-D86D3118A9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06" y="514671"/>
            <a:ext cx="1144963" cy="23348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A99427-9E45-CCB5-8A91-3ACF3EDF5C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772" y="1295908"/>
            <a:ext cx="1211028" cy="15535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A010763-23A5-797A-C8E9-A6BC912B54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686" y="1087464"/>
            <a:ext cx="1074301" cy="17620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86981D0-20E0-CA7A-59B5-52F5A0B2AA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179" y="468154"/>
            <a:ext cx="1255816" cy="236358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F002916-8BDD-1A8C-E5B6-E98D6E2DE4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373" y="485909"/>
            <a:ext cx="1269843" cy="23612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EA0AAE-9A9E-1EA8-D892-2C701944703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503" y="739986"/>
            <a:ext cx="1345821" cy="210720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0F36547-590F-3769-FDFD-DC4B9DE6B8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649" y="285942"/>
            <a:ext cx="1144963" cy="256124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46043DC-4D57-BB12-EFF0-5EEEFE20D8A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2" y="4569157"/>
            <a:ext cx="1594388" cy="180524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1FEEED1-BA0F-F75C-10AC-6E013A613E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295" y="4569156"/>
            <a:ext cx="1121603" cy="180524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9E3B6F8-104E-858D-31B6-34E7BFB1396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859" y="3645768"/>
            <a:ext cx="1101623" cy="272863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D8FF187-024C-21E2-C9AA-3BB7B21915F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1" y="4010813"/>
            <a:ext cx="1043663" cy="236359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469DEDF-A338-13AB-4C42-642205E8500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98" y="4010811"/>
            <a:ext cx="1045232" cy="236359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CB7FA62-7053-8DDE-CE85-258307D6BBF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834" y="4010811"/>
            <a:ext cx="1207640" cy="236359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73AF439-AA05-89B2-79C6-FB5B1B9C52C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062" y="4764678"/>
            <a:ext cx="1785938" cy="160972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DE32604-4C07-ED3E-E4DE-820327E3E2EC}"/>
              </a:ext>
            </a:extLst>
          </p:cNvPr>
          <p:cNvSpPr txBox="1"/>
          <p:nvPr/>
        </p:nvSpPr>
        <p:spPr>
          <a:xfrm>
            <a:off x="424985" y="2896588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9A7CFD-BA78-6055-56E4-00AC298DF029}"/>
              </a:ext>
            </a:extLst>
          </p:cNvPr>
          <p:cNvSpPr txBox="1"/>
          <p:nvPr/>
        </p:nvSpPr>
        <p:spPr>
          <a:xfrm>
            <a:off x="2019917" y="2896590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4BD2D2-EB27-4C1E-8FCB-7722BFAC3481}"/>
              </a:ext>
            </a:extLst>
          </p:cNvPr>
          <p:cNvSpPr txBox="1"/>
          <p:nvPr/>
        </p:nvSpPr>
        <p:spPr>
          <a:xfrm>
            <a:off x="3561969" y="2896590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F28996-BCBF-A040-0C01-C7C4CB3F13C9}"/>
              </a:ext>
            </a:extLst>
          </p:cNvPr>
          <p:cNvSpPr txBox="1"/>
          <p:nvPr/>
        </p:nvSpPr>
        <p:spPr>
          <a:xfrm>
            <a:off x="5049587" y="2896590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2F4FC2-DAE4-3BD4-47D5-A5E28C20B32D}"/>
              </a:ext>
            </a:extLst>
          </p:cNvPr>
          <p:cNvSpPr txBox="1"/>
          <p:nvPr/>
        </p:nvSpPr>
        <p:spPr>
          <a:xfrm>
            <a:off x="6579714" y="2896590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82ABB6-149C-F97D-9FCE-7142440AA19F}"/>
              </a:ext>
            </a:extLst>
          </p:cNvPr>
          <p:cNvSpPr txBox="1"/>
          <p:nvPr/>
        </p:nvSpPr>
        <p:spPr>
          <a:xfrm>
            <a:off x="8219315" y="2896590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85BA4F9-789A-861F-1B8B-E1F90EEB5041}"/>
              </a:ext>
            </a:extLst>
          </p:cNvPr>
          <p:cNvSpPr txBox="1"/>
          <p:nvPr/>
        </p:nvSpPr>
        <p:spPr>
          <a:xfrm>
            <a:off x="9853144" y="2896589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DB1CC8-EA09-1BD5-FA5F-BE9B80549D11}"/>
              </a:ext>
            </a:extLst>
          </p:cNvPr>
          <p:cNvSpPr txBox="1"/>
          <p:nvPr/>
        </p:nvSpPr>
        <p:spPr>
          <a:xfrm>
            <a:off x="11489520" y="2896588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4EC42F-CFB0-EDE9-1E12-0D30327D8E26}"/>
              </a:ext>
            </a:extLst>
          </p:cNvPr>
          <p:cNvSpPr txBox="1"/>
          <p:nvPr/>
        </p:nvSpPr>
        <p:spPr>
          <a:xfrm>
            <a:off x="408373" y="6396335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B1CE7-9762-1D4A-BDD6-190F43D914A4}"/>
              </a:ext>
            </a:extLst>
          </p:cNvPr>
          <p:cNvSpPr txBox="1"/>
          <p:nvPr/>
        </p:nvSpPr>
        <p:spPr>
          <a:xfrm>
            <a:off x="2490738" y="6396335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138A8DD-4BAA-4510-0126-25DFD8ECB008}"/>
              </a:ext>
            </a:extLst>
          </p:cNvPr>
          <p:cNvSpPr txBox="1"/>
          <p:nvPr/>
        </p:nvSpPr>
        <p:spPr>
          <a:xfrm>
            <a:off x="4258312" y="6396335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A11A61C-4EE9-2E4C-ADDC-CDFD445133EE}"/>
              </a:ext>
            </a:extLst>
          </p:cNvPr>
          <p:cNvSpPr txBox="1"/>
          <p:nvPr/>
        </p:nvSpPr>
        <p:spPr>
          <a:xfrm>
            <a:off x="5885910" y="6396334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2446C0-6552-2927-53E7-866FFD7AD822}"/>
              </a:ext>
            </a:extLst>
          </p:cNvPr>
          <p:cNvSpPr txBox="1"/>
          <p:nvPr/>
        </p:nvSpPr>
        <p:spPr>
          <a:xfrm>
            <a:off x="7528355" y="6396332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6A1720-25ED-DD1D-E3AA-1C77DE211AE7}"/>
              </a:ext>
            </a:extLst>
          </p:cNvPr>
          <p:cNvSpPr txBox="1"/>
          <p:nvPr/>
        </p:nvSpPr>
        <p:spPr>
          <a:xfrm>
            <a:off x="9094531" y="6396333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BC7579-1A89-BE07-080E-14D4496A1721}"/>
              </a:ext>
            </a:extLst>
          </p:cNvPr>
          <p:cNvSpPr txBox="1"/>
          <p:nvPr/>
        </p:nvSpPr>
        <p:spPr>
          <a:xfrm>
            <a:off x="11052728" y="6396333"/>
            <a:ext cx="310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0947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4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6454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5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963231" y="1168338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C06297D-B579-8C37-766B-4BB1FD83F9F3}"/>
              </a:ext>
            </a:extLst>
          </p:cNvPr>
          <p:cNvSpPr/>
          <p:nvPr/>
        </p:nvSpPr>
        <p:spPr>
          <a:xfrm>
            <a:off x="4980373" y="1140611"/>
            <a:ext cx="7102136" cy="2818834"/>
          </a:xfrm>
          <a:custGeom>
            <a:avLst/>
            <a:gdLst>
              <a:gd name="connsiteX0" fmla="*/ 17755 w 7102136"/>
              <a:gd name="connsiteY0" fmla="*/ 2929631 h 2929631"/>
              <a:gd name="connsiteX1" fmla="*/ 2858610 w 7102136"/>
              <a:gd name="connsiteY1" fmla="*/ 2929631 h 2929631"/>
              <a:gd name="connsiteX2" fmla="*/ 2840854 w 7102136"/>
              <a:gd name="connsiteY2" fmla="*/ 1846555 h 2929631"/>
              <a:gd name="connsiteX3" fmla="*/ 7102136 w 7102136"/>
              <a:gd name="connsiteY3" fmla="*/ 1864310 h 2929631"/>
              <a:gd name="connsiteX4" fmla="*/ 7102136 w 7102136"/>
              <a:gd name="connsiteY4" fmla="*/ 0 h 2929631"/>
              <a:gd name="connsiteX5" fmla="*/ 0 w 7102136"/>
              <a:gd name="connsiteY5" fmla="*/ 26633 h 2929631"/>
              <a:gd name="connsiteX6" fmla="*/ 17755 w 7102136"/>
              <a:gd name="connsiteY6" fmla="*/ 2929631 h 292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2136" h="2929631">
                <a:moveTo>
                  <a:pt x="17755" y="2929631"/>
                </a:moveTo>
                <a:lnTo>
                  <a:pt x="2858610" y="2929631"/>
                </a:lnTo>
                <a:lnTo>
                  <a:pt x="2840854" y="1846555"/>
                </a:lnTo>
                <a:lnTo>
                  <a:pt x="7102136" y="1864310"/>
                </a:lnTo>
                <a:lnTo>
                  <a:pt x="7102136" y="0"/>
                </a:lnTo>
                <a:lnTo>
                  <a:pt x="0" y="26633"/>
                </a:lnTo>
                <a:lnTo>
                  <a:pt x="17755" y="2929631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769BBD6-CEB1-82AA-06B2-ACFA4E729AB6}"/>
              </a:ext>
            </a:extLst>
          </p:cNvPr>
          <p:cNvSpPr/>
          <p:nvPr/>
        </p:nvSpPr>
        <p:spPr>
          <a:xfrm>
            <a:off x="7282205" y="275038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colors.pickle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9166EEA-365E-34E6-CF41-58BFC621E3E4}"/>
              </a:ext>
            </a:extLst>
          </p:cNvPr>
          <p:cNvCxnSpPr>
            <a:cxnSpLocks/>
            <a:endCxn id="69" idx="2"/>
          </p:cNvCxnSpPr>
          <p:nvPr/>
        </p:nvCxnSpPr>
        <p:spPr>
          <a:xfrm flipV="1">
            <a:off x="8351224" y="869842"/>
            <a:ext cx="1" cy="28443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4DC34E50-F705-DA81-2E12-493B8AB5D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781478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6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8207406" y="5256977"/>
            <a:ext cx="0" cy="3430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138386" y="5600043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9992905" y="4912841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FE049D1-8177-B3D4-9C0D-9D147CC0C9BE}"/>
              </a:ext>
            </a:extLst>
          </p:cNvPr>
          <p:cNvSpPr/>
          <p:nvPr/>
        </p:nvSpPr>
        <p:spPr>
          <a:xfrm>
            <a:off x="4991878" y="2964447"/>
            <a:ext cx="7097295" cy="23009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>
            <a:extLst>
              <a:ext uri="{FF2B5EF4-FFF2-40B4-BE49-F238E27FC236}">
                <a16:creationId xmlns:a16="http://schemas.microsoft.com/office/drawing/2014/main" id="{B83279BD-6BC8-41F2-B784-2B5901117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265699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7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78" t="12255" r="18633" b="5923"/>
          <a:stretch/>
        </p:blipFill>
        <p:spPr>
          <a:xfrm>
            <a:off x="2350965" y="4603957"/>
            <a:ext cx="1530787" cy="2013763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116359" y="4134196"/>
            <a:ext cx="0" cy="46976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1908699" y="2802109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3EE39FA-3D7A-03D1-77B4-6431F6FDAC28}"/>
              </a:ext>
            </a:extLst>
          </p:cNvPr>
          <p:cNvSpPr/>
          <p:nvPr/>
        </p:nvSpPr>
        <p:spPr>
          <a:xfrm>
            <a:off x="1908699" y="2772626"/>
            <a:ext cx="5539666" cy="2794182"/>
          </a:xfrm>
          <a:custGeom>
            <a:avLst/>
            <a:gdLst>
              <a:gd name="connsiteX0" fmla="*/ 0 w 5539666"/>
              <a:gd name="connsiteY0" fmla="*/ 0 h 2148396"/>
              <a:gd name="connsiteX1" fmla="*/ 8878 w 5539666"/>
              <a:gd name="connsiteY1" fmla="*/ 1038688 h 2148396"/>
              <a:gd name="connsiteX2" fmla="*/ 2610035 w 5539666"/>
              <a:gd name="connsiteY2" fmla="*/ 1038688 h 2148396"/>
              <a:gd name="connsiteX3" fmla="*/ 2618913 w 5539666"/>
              <a:gd name="connsiteY3" fmla="*/ 2139519 h 2148396"/>
              <a:gd name="connsiteX4" fmla="*/ 5539666 w 5539666"/>
              <a:gd name="connsiteY4" fmla="*/ 2148396 h 2148396"/>
              <a:gd name="connsiteX5" fmla="*/ 5521911 w 5539666"/>
              <a:gd name="connsiteY5" fmla="*/ 26633 h 2148396"/>
              <a:gd name="connsiteX6" fmla="*/ 0 w 5539666"/>
              <a:gd name="connsiteY6" fmla="*/ 0 h 214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9666" h="2148396">
                <a:moveTo>
                  <a:pt x="0" y="0"/>
                </a:moveTo>
                <a:cubicBezTo>
                  <a:pt x="2959" y="346229"/>
                  <a:pt x="5919" y="692459"/>
                  <a:pt x="8878" y="1038688"/>
                </a:cubicBezTo>
                <a:lnTo>
                  <a:pt x="2610035" y="1038688"/>
                </a:lnTo>
                <a:cubicBezTo>
                  <a:pt x="2612994" y="1405632"/>
                  <a:pt x="2615954" y="1772575"/>
                  <a:pt x="2618913" y="2139519"/>
                </a:cubicBezTo>
                <a:lnTo>
                  <a:pt x="5539666" y="2148396"/>
                </a:lnTo>
                <a:lnTo>
                  <a:pt x="5521911" y="26633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AB619F98-FDAF-3A64-D9D8-F550E41B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76620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B79009-49EA-4821-7A19-B9FA3461A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874" y="1398978"/>
            <a:ext cx="2555456" cy="21657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Détection de Signes : K-means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8</a:t>
            </a:fld>
            <a:endParaRPr lang="en-US" sz="14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8120131" y="4070341"/>
            <a:ext cx="38994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~1 000 images</a:t>
            </a:r>
          </a:p>
          <a:p>
            <a:endParaRPr lang="fr-FR" sz="2400"/>
          </a:p>
          <a:p>
            <a:r>
              <a:rPr lang="fr-FR" sz="2400"/>
              <a:t>1 image </a:t>
            </a:r>
          </a:p>
          <a:p>
            <a:r>
              <a:rPr lang="fr-FR" sz="2400"/>
              <a:t>= (1 point --</a:t>
            </a:r>
            <a:r>
              <a:rPr lang="fr-FR" sz="2400">
                <a:effectLst/>
              </a:rPr>
              <a:t>&gt; n dimensions)</a:t>
            </a:r>
          </a:p>
          <a:p>
            <a:endParaRPr lang="fr-FR" sz="2400"/>
          </a:p>
          <a:p>
            <a:r>
              <a:rPr lang="fr-FR" sz="2400">
                <a:effectLst/>
              </a:rPr>
              <a:t>15 lettres </a:t>
            </a:r>
            <a:r>
              <a:rPr lang="fr-FR" sz="2400"/>
              <a:t>= 15 clusters</a:t>
            </a:r>
            <a:endParaRPr lang="fr-FR" sz="240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88D09-FED5-B1DC-2681-22F5AF9B3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93" y="1390963"/>
            <a:ext cx="2365601" cy="217379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83F01-939B-6F7F-4F75-6A7C3362AA1B}"/>
              </a:ext>
            </a:extLst>
          </p:cNvPr>
          <p:cNvCxnSpPr>
            <a:cxnSpLocks/>
          </p:cNvCxnSpPr>
          <p:nvPr/>
        </p:nvCxnSpPr>
        <p:spPr>
          <a:xfrm>
            <a:off x="8679341" y="1734282"/>
            <a:ext cx="0" cy="743579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89B43-8285-D26E-AC87-7FE8ABBDCBAD}"/>
              </a:ext>
            </a:extLst>
          </p:cNvPr>
          <p:cNvCxnSpPr>
            <a:cxnSpLocks/>
          </p:cNvCxnSpPr>
          <p:nvPr/>
        </p:nvCxnSpPr>
        <p:spPr>
          <a:xfrm>
            <a:off x="8679341" y="1725404"/>
            <a:ext cx="461638" cy="0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112BCE-9639-093C-9E64-5C5E5179CC45}"/>
              </a:ext>
            </a:extLst>
          </p:cNvPr>
          <p:cNvSpPr txBox="1"/>
          <p:nvPr/>
        </p:nvSpPr>
        <p:spPr>
          <a:xfrm>
            <a:off x="8678884" y="1425543"/>
            <a:ext cx="518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</a:t>
            </a:r>
            <a:r>
              <a:rPr lang="en-US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x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97121F-D268-B334-4AC8-0E653687AEEF}"/>
              </a:ext>
            </a:extLst>
          </p:cNvPr>
          <p:cNvSpPr txBox="1"/>
          <p:nvPr/>
        </p:nvSpPr>
        <p:spPr>
          <a:xfrm>
            <a:off x="8335579" y="1904560"/>
            <a:ext cx="42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Δy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961CE8-7404-1149-6ADE-B68436C0B81F}"/>
              </a:ext>
            </a:extLst>
          </p:cNvPr>
          <p:cNvSpPr txBox="1"/>
          <p:nvPr/>
        </p:nvSpPr>
        <p:spPr>
          <a:xfrm>
            <a:off x="5259192" y="1789892"/>
            <a:ext cx="812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dist.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59B98C9-91EA-8686-C190-1BA9AFBAF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9192" y="3973742"/>
            <a:ext cx="2706305" cy="245547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EC1DF25-390E-AE30-79BA-02A6CF6BA2FB}"/>
              </a:ext>
            </a:extLst>
          </p:cNvPr>
          <p:cNvSpPr/>
          <p:nvPr/>
        </p:nvSpPr>
        <p:spPr>
          <a:xfrm>
            <a:off x="645441" y="1725404"/>
            <a:ext cx="2481885" cy="432035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467D443-4FFB-DBAF-202C-A3E24E2ABCA4}"/>
              </a:ext>
            </a:extLst>
          </p:cNvPr>
          <p:cNvSpPr txBox="1"/>
          <p:nvPr/>
        </p:nvSpPr>
        <p:spPr>
          <a:xfrm>
            <a:off x="916479" y="2016172"/>
            <a:ext cx="197585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66C8425-16A3-B0B9-0601-BA8B5B6F4F32}"/>
              </a:ext>
            </a:extLst>
          </p:cNvPr>
          <p:cNvSpPr txBox="1"/>
          <p:nvPr/>
        </p:nvSpPr>
        <p:spPr>
          <a:xfrm>
            <a:off x="916479" y="3564520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2F72BAD-FF4B-44FF-42DE-6ABD1720B455}"/>
              </a:ext>
            </a:extLst>
          </p:cNvPr>
          <p:cNvSpPr txBox="1"/>
          <p:nvPr/>
        </p:nvSpPr>
        <p:spPr>
          <a:xfrm>
            <a:off x="916479" y="4078496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C8150B8-9649-42C8-4B32-7E70F80CCD63}"/>
              </a:ext>
            </a:extLst>
          </p:cNvPr>
          <p:cNvSpPr txBox="1"/>
          <p:nvPr/>
        </p:nvSpPr>
        <p:spPr>
          <a:xfrm>
            <a:off x="916479" y="4595682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Détection Main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6189453-E992-4ACE-4741-B33138515B47}"/>
              </a:ext>
            </a:extLst>
          </p:cNvPr>
          <p:cNvSpPr txBox="1"/>
          <p:nvPr/>
        </p:nvSpPr>
        <p:spPr>
          <a:xfrm>
            <a:off x="916478" y="5112868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Distance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AB7A28E-B16D-E27B-EEA0-455457C038FC}"/>
              </a:ext>
            </a:extLst>
          </p:cNvPr>
          <p:cNvSpPr/>
          <p:nvPr/>
        </p:nvSpPr>
        <p:spPr>
          <a:xfrm>
            <a:off x="645441" y="2335860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Calcul Critères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C15D374-AD73-07DE-EC87-6D371C96A997}"/>
              </a:ext>
            </a:extLst>
          </p:cNvPr>
          <p:cNvSpPr/>
          <p:nvPr/>
        </p:nvSpPr>
        <p:spPr>
          <a:xfrm>
            <a:off x="646016" y="2974970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Algo. K-means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292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9</a:t>
            </a:fld>
            <a:endParaRPr lang="en-US" sz="14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5012884" y="5204690"/>
            <a:ext cx="672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Flux vidéo : 1 image = (1 point --</a:t>
            </a:r>
            <a:r>
              <a:rPr lang="fr-FR" sz="2400">
                <a:effectLst/>
              </a:rPr>
              <a:t>&gt; n dimensions)</a:t>
            </a:r>
          </a:p>
          <a:p>
            <a:endParaRPr lang="fr-FR" sz="2400"/>
          </a:p>
          <a:p>
            <a:r>
              <a:rPr lang="fr-FR" sz="2400"/>
              <a:t>Distance point - cluster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E4AFBA-A0DD-E977-F0AE-D440656B0759}"/>
              </a:ext>
            </a:extLst>
          </p:cNvPr>
          <p:cNvSpPr/>
          <p:nvPr/>
        </p:nvSpPr>
        <p:spPr>
          <a:xfrm>
            <a:off x="645441" y="1725404"/>
            <a:ext cx="2481885" cy="432035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89ED31-28DE-61D1-3258-1CE3F5AAE7DC}"/>
              </a:ext>
            </a:extLst>
          </p:cNvPr>
          <p:cNvSpPr txBox="1"/>
          <p:nvPr/>
        </p:nvSpPr>
        <p:spPr>
          <a:xfrm>
            <a:off x="916479" y="2016172"/>
            <a:ext cx="197585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9CBDB3-B0EE-F17E-DB34-86168AA290CB}"/>
              </a:ext>
            </a:extLst>
          </p:cNvPr>
          <p:cNvSpPr txBox="1"/>
          <p:nvPr/>
        </p:nvSpPr>
        <p:spPr>
          <a:xfrm>
            <a:off x="916479" y="3564520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61CB29-FCBB-7681-126C-CAC27CBBD04A}"/>
              </a:ext>
            </a:extLst>
          </p:cNvPr>
          <p:cNvSpPr txBox="1"/>
          <p:nvPr/>
        </p:nvSpPr>
        <p:spPr>
          <a:xfrm>
            <a:off x="916479" y="4078496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980EFA-73A4-C96C-2B10-D8E4934C4E43}"/>
              </a:ext>
            </a:extLst>
          </p:cNvPr>
          <p:cNvSpPr txBox="1"/>
          <p:nvPr/>
        </p:nvSpPr>
        <p:spPr>
          <a:xfrm>
            <a:off x="916479" y="2531753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Critères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145271-4557-0F64-BA31-98D90441C03F}"/>
              </a:ext>
            </a:extLst>
          </p:cNvPr>
          <p:cNvSpPr txBox="1"/>
          <p:nvPr/>
        </p:nvSpPr>
        <p:spPr>
          <a:xfrm>
            <a:off x="916479" y="3047334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Algo. K-means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C1D3C9-0C25-5238-8B08-C5FCD9A15086}"/>
              </a:ext>
            </a:extLst>
          </p:cNvPr>
          <p:cNvSpPr/>
          <p:nvPr/>
        </p:nvSpPr>
        <p:spPr>
          <a:xfrm>
            <a:off x="645441" y="5110883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Calcul Distance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4D78BA-2487-E4B4-885D-CEC26CEB0F0B}"/>
              </a:ext>
            </a:extLst>
          </p:cNvPr>
          <p:cNvSpPr txBox="1"/>
          <p:nvPr/>
        </p:nvSpPr>
        <p:spPr>
          <a:xfrm>
            <a:off x="916479" y="4595682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Détection Main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114A10D-A6F7-E052-23F8-4FFEAB148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693" y="1514196"/>
            <a:ext cx="4375351" cy="3502464"/>
          </a:xfrm>
          <a:prstGeom prst="rect">
            <a:avLst/>
          </a:prstGeom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491C5721-E18B-E77D-9682-3C6AC1C5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Détection de Signes : K-means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988912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2477</TotalTime>
  <Words>738</Words>
  <Application>Microsoft Office PowerPoint</Application>
  <PresentationFormat>Widescreen</PresentationFormat>
  <Paragraphs>290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Calibri, sans-serif</vt:lpstr>
      <vt:lpstr>Open Sans</vt:lpstr>
      <vt:lpstr>Wingdings</vt:lpstr>
      <vt:lpstr>Office Theme</vt:lpstr>
      <vt:lpstr>RECONNAISSANCE DE LA LANGUE DES SIGNES FRANÇAISE</vt:lpstr>
      <vt:lpstr>PROBLEMATIQUES</vt:lpstr>
      <vt:lpstr>PowerPoint Presentation</vt:lpstr>
      <vt:lpstr>ARCHITECTURE</vt:lpstr>
      <vt:lpstr>ARCHITECTURE</vt:lpstr>
      <vt:lpstr>ARCHITECTURE</vt:lpstr>
      <vt:lpstr>ARCHITECTURE</vt:lpstr>
      <vt:lpstr>Détection de Signes : K-means</vt:lpstr>
      <vt:lpstr>Détection de Signes : K-means</vt:lpstr>
      <vt:lpstr>CONCLUSION</vt:lpstr>
      <vt:lpstr>Algorithme des k-means</vt:lpstr>
      <vt:lpstr>Algorithme des k-means</vt:lpstr>
      <vt:lpstr>Architecture</vt:lpstr>
      <vt:lpstr>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Clément Gresh</dc:creator>
  <cp:lastModifiedBy>Clément Gresh</cp:lastModifiedBy>
  <cp:revision>45</cp:revision>
  <dcterms:created xsi:type="dcterms:W3CDTF">2022-01-09T23:31:02Z</dcterms:created>
  <dcterms:modified xsi:type="dcterms:W3CDTF">2022-05-11T13:31:41Z</dcterms:modified>
</cp:coreProperties>
</file>

<file path=docProps/thumbnail.jpeg>
</file>